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  <p:sldId id="281" r:id="rId43"/>
    <p:sldId id="282" r:id="rId44"/>
    <p:sldId id="283" r:id="rId45"/>
    <p:sldId id="284" r:id="rId46"/>
    <p:sldId id="285" r:id="rId47"/>
    <p:sldId id="286" r:id="rId48"/>
    <p:sldId id="287" r:id="rId49"/>
    <p:sldId id="288" r:id="rId50"/>
    <p:sldId id="289" r:id="rId51"/>
    <p:sldId id="290" r:id="rId5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ussar Bold" charset="1" panose="00000800000000000000"/>
      <p:regular r:id="rId10"/>
    </p:embeddedFont>
    <p:embeddedFont>
      <p:font typeface="210 달팽이" charset="1" panose="02020603020101020101"/>
      <p:regular r:id="rId11"/>
    </p:embeddedFont>
    <p:embeddedFont>
      <p:font typeface="210 네모진" charset="1" panose="02020503020101020101"/>
      <p:regular r:id="rId12"/>
    </p:embeddedFont>
    <p:embeddedFont>
      <p:font typeface="210 네모진 Bold" charset="1" panose="02020503020101020101"/>
      <p:regular r:id="rId13"/>
    </p:embeddedFont>
    <p:embeddedFont>
      <p:font typeface="210 네모진 Light" charset="1" panose="02020503020101020101"/>
      <p:regular r:id="rId14"/>
    </p:embeddedFont>
    <p:embeddedFont>
      <p:font typeface="210 네모진 Ultra-Bold" charset="1" panose="02020503020101020101"/>
      <p:regular r:id="rId15"/>
    </p:embeddedFont>
    <p:embeddedFont>
      <p:font typeface="210 네모진 Heavy" charset="1" panose="02020503020101020101"/>
      <p:regular r:id="rId16"/>
    </p:embeddedFont>
    <p:embeddedFont>
      <p:font typeface="Joy ful 장난꾸러기" charset="1" panose="00020600040101010101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30" Target="slides/slide13.xml" Type="http://schemas.openxmlformats.org/officeDocument/2006/relationships/slide"/><Relationship Id="rId31" Target="slides/slide14.xml" Type="http://schemas.openxmlformats.org/officeDocument/2006/relationships/slide"/><Relationship Id="rId32" Target="slides/slide15.xml" Type="http://schemas.openxmlformats.org/officeDocument/2006/relationships/slide"/><Relationship Id="rId33" Target="slides/slide16.xml" Type="http://schemas.openxmlformats.org/officeDocument/2006/relationships/slide"/><Relationship Id="rId34" Target="slides/slide17.xml" Type="http://schemas.openxmlformats.org/officeDocument/2006/relationships/slide"/><Relationship Id="rId35" Target="slides/slide18.xml" Type="http://schemas.openxmlformats.org/officeDocument/2006/relationships/slide"/><Relationship Id="rId36" Target="slides/slide19.xml" Type="http://schemas.openxmlformats.org/officeDocument/2006/relationships/slide"/><Relationship Id="rId37" Target="slides/slide20.xml" Type="http://schemas.openxmlformats.org/officeDocument/2006/relationships/slide"/><Relationship Id="rId38" Target="slides/slide21.xml" Type="http://schemas.openxmlformats.org/officeDocument/2006/relationships/slide"/><Relationship Id="rId39" Target="slides/slide22.xml" Type="http://schemas.openxmlformats.org/officeDocument/2006/relationships/slide"/><Relationship Id="rId4" Target="theme/theme1.xml" Type="http://schemas.openxmlformats.org/officeDocument/2006/relationships/theme"/><Relationship Id="rId40" Target="slides/slide23.xml" Type="http://schemas.openxmlformats.org/officeDocument/2006/relationships/slide"/><Relationship Id="rId41" Target="slides/slide24.xml" Type="http://schemas.openxmlformats.org/officeDocument/2006/relationships/slide"/><Relationship Id="rId42" Target="slides/slide25.xml" Type="http://schemas.openxmlformats.org/officeDocument/2006/relationships/slide"/><Relationship Id="rId43" Target="slides/slide26.xml" Type="http://schemas.openxmlformats.org/officeDocument/2006/relationships/slide"/><Relationship Id="rId44" Target="slides/slide27.xml" Type="http://schemas.openxmlformats.org/officeDocument/2006/relationships/slide"/><Relationship Id="rId45" Target="slides/slide28.xml" Type="http://schemas.openxmlformats.org/officeDocument/2006/relationships/slide"/><Relationship Id="rId46" Target="slides/slide29.xml" Type="http://schemas.openxmlformats.org/officeDocument/2006/relationships/slide"/><Relationship Id="rId47" Target="slides/slide30.xml" Type="http://schemas.openxmlformats.org/officeDocument/2006/relationships/slide"/><Relationship Id="rId48" Target="slides/slide31.xml" Type="http://schemas.openxmlformats.org/officeDocument/2006/relationships/slide"/><Relationship Id="rId49" Target="slides/slide32.xml" Type="http://schemas.openxmlformats.org/officeDocument/2006/relationships/slide"/><Relationship Id="rId5" Target="tableStyles.xml" Type="http://schemas.openxmlformats.org/officeDocument/2006/relationships/tableStyles"/><Relationship Id="rId50" Target="slides/slide33.xml" Type="http://schemas.openxmlformats.org/officeDocument/2006/relationships/slide"/><Relationship Id="rId51" Target="slides/slide34.xml" Type="http://schemas.openxmlformats.org/officeDocument/2006/relationships/slide"/><Relationship Id="rId52" Target="slides/slide35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692959" y="5956298"/>
            <a:ext cx="2902082" cy="828152"/>
            <a:chOff x="0" y="0"/>
            <a:chExt cx="1424143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24143" cy="406400"/>
            </a:xfrm>
            <a:custGeom>
              <a:avLst/>
              <a:gdLst/>
              <a:ahLst/>
              <a:cxnLst/>
              <a:rect r="r" b="b" t="t" l="l"/>
              <a:pathLst>
                <a:path h="406400" w="1424143">
                  <a:moveTo>
                    <a:pt x="1220943" y="0"/>
                  </a:moveTo>
                  <a:cubicBezTo>
                    <a:pt x="1333167" y="0"/>
                    <a:pt x="1424143" y="90976"/>
                    <a:pt x="1424143" y="203200"/>
                  </a:cubicBezTo>
                  <a:cubicBezTo>
                    <a:pt x="1424143" y="315424"/>
                    <a:pt x="1333167" y="406400"/>
                    <a:pt x="12209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424143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ea typeface="Hussar Bold"/>
                </a:rPr>
                <a:t>강송이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692692" y="3724329"/>
            <a:ext cx="6902616" cy="1875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6"/>
              </a:lnSpc>
            </a:pPr>
            <a:r>
              <a:rPr lang="en-US" sz="7006">
                <a:solidFill>
                  <a:srgbClr val="FFFFFF"/>
                </a:solidFill>
                <a:latin typeface="Hussar Bold"/>
              </a:rPr>
              <a:t>DB</a:t>
            </a:r>
          </a:p>
          <a:p>
            <a:pPr algn="ctr">
              <a:lnSpc>
                <a:spcPts val="7286"/>
              </a:lnSpc>
            </a:pPr>
            <a:r>
              <a:rPr lang="en-US" sz="7006">
                <a:solidFill>
                  <a:srgbClr val="FFFFFF"/>
                </a:solidFill>
                <a:latin typeface="Hussar Bold"/>
              </a:rPr>
              <a:t>EVALUATION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71271" y="6849243"/>
            <a:ext cx="4145459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210 달팽이"/>
                <a:ea typeface="210 달팽이"/>
              </a:rPr>
              <a:t>포켓몬스터 게임 DB 프로그램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지역(REGION)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992307"/>
            <a:ext cx="7966707" cy="1395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 테이블은 게임 내 지역 정보를 저장합니다.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지역은 고유한 식별자(region_id)를 가지며,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이름(name) 속성을 포함합니다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 이 테이블은 도시와 연결되어 있어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 내 다양한 지역을 정의하고 구분합니다.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도시(CITY)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992307"/>
            <a:ext cx="7966707" cy="1395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 내 도시 정보를 저장하는 테이블입니다.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도시는 고유한 식별자(city_id)를 가지며,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이름(name) 속성을 가지고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또한 어느 지역에 속하는지를 나타내는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외래 키(region_region_id)를 포함합니다.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상점(SHOP)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992307"/>
            <a:ext cx="7966707" cy="1395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 테이블은 게임 내 상점 정보를 저장합니다.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상점은 고유한 식별자(shop_id)를 가지며,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이름(name), 위치(location) 속성을 포함합니다.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어느 도시에 위치하는지를 나타내는 외래 키(city_city_id)를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가지고 있습니다.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거래(TRADE)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992307"/>
            <a:ext cx="7966707" cy="1947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 내 거래 정보를 저장하는 테이블입니다.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거래는 고유한 식별자(t_id)를 가지며, 거래 날짜(t_date),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총 거래 가격(total_price) 등의 속성을 포함합니다.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거래를 요청한 플레이어의 식별자(player_player_id),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거래가 이루어진 상점의 식별자(shop_shop_id),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그리고 거래가 이루어진 지역의 식별자(region_region_id)를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외래 키로 가지고 있습니다.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구매(BUY)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992307"/>
            <a:ext cx="7966707" cy="1671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 테이블은 아이템 구매 정보를 저장합니다.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구매는 고유한 식별자(b_id)를 가지며, 구매 날짜(b_date),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구매 가격(price) 등의 속성을 포함합니다.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또한 누가 구매했는지를 나타내는 플레이어의 식별자(player_player_id)와 어떤 아이템을 구매했는지를 나타내는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아이템의 식별자(item_item_id)를 외래 키로 가지고 있습니다.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5202761" cy="956818"/>
            <a:chOff x="0" y="0"/>
            <a:chExt cx="2817270" cy="51811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17270" cy="518112"/>
            </a:xfrm>
            <a:custGeom>
              <a:avLst/>
              <a:gdLst/>
              <a:ahLst/>
              <a:cxnLst/>
              <a:rect r="r" b="b" t="t" l="l"/>
              <a:pathLst>
                <a:path h="518112" w="2817270">
                  <a:moveTo>
                    <a:pt x="2614070" y="0"/>
                  </a:moveTo>
                  <a:cubicBezTo>
                    <a:pt x="2726294" y="0"/>
                    <a:pt x="2817270" y="115983"/>
                    <a:pt x="2817270" y="259056"/>
                  </a:cubicBezTo>
                  <a:cubicBezTo>
                    <a:pt x="2817270" y="402129"/>
                    <a:pt x="2726294" y="518112"/>
                    <a:pt x="2614070" y="518112"/>
                  </a:cubicBezTo>
                  <a:lnTo>
                    <a:pt x="203200" y="518112"/>
                  </a:lnTo>
                  <a:cubicBezTo>
                    <a:pt x="90976" y="518112"/>
                    <a:pt x="0" y="402129"/>
                    <a:pt x="0" y="259056"/>
                  </a:cubicBezTo>
                  <a:cubicBezTo>
                    <a:pt x="0" y="11598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817270" cy="5562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구매 취소(BUY CANCELLATION)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5210175"/>
            <a:ext cx="7966707" cy="1395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 테이블은 구매 취소 정보를 저장합니다.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취소는 고유한 식별자(can_id)를 가지며, 취소 날짜(can_date),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취소 사유(reason) 등의 속성을 포함합니다.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또한 어떤 구매가 취소되었는지를 나타내는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구매의 식별자(buy_b_id)를 외래 키로 가지고 있습니다.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4255111" cy="956818"/>
            <a:chOff x="0" y="0"/>
            <a:chExt cx="2304122" cy="51811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04122" cy="518112"/>
            </a:xfrm>
            <a:custGeom>
              <a:avLst/>
              <a:gdLst/>
              <a:ahLst/>
              <a:cxnLst/>
              <a:rect r="r" b="b" t="t" l="l"/>
              <a:pathLst>
                <a:path h="518112" w="2304122">
                  <a:moveTo>
                    <a:pt x="2100922" y="0"/>
                  </a:moveTo>
                  <a:cubicBezTo>
                    <a:pt x="2213146" y="0"/>
                    <a:pt x="2304122" y="115983"/>
                    <a:pt x="2304122" y="259056"/>
                  </a:cubicBezTo>
                  <a:cubicBezTo>
                    <a:pt x="2304122" y="402129"/>
                    <a:pt x="2213146" y="518112"/>
                    <a:pt x="2100922" y="518112"/>
                  </a:cubicBezTo>
                  <a:lnTo>
                    <a:pt x="203200" y="518112"/>
                  </a:lnTo>
                  <a:cubicBezTo>
                    <a:pt x="90976" y="518112"/>
                    <a:pt x="0" y="402129"/>
                    <a:pt x="0" y="259056"/>
                  </a:cubicBezTo>
                  <a:cubicBezTo>
                    <a:pt x="0" y="11598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304122" cy="5562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거래 상세(TRADE DETAIL)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5248275"/>
            <a:ext cx="7966707" cy="1671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 내 거래의 상세 정보를 저장하는 테이블입니다.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상세 정보는 고유한 식별자(detail_id)를 가지며,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수량(quantity), 아이템 가격(item_price) 등의 속성을 포함합니다.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어떤 거래에 해당하는지를 나타내는 거래의 식별자(trade_t_id)와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어떤 아이템에 대한 정보인지를 나타내는 아이템의 식별자(item_item_id)를 외래 키로 가지고 있습니다.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6800" y="4881753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39973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플레이어(PLAYER)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401757"/>
            <a:ext cx="7966707" cy="84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게임에 참여하는 플레이어들의 정보를 담고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플레이어는 게임에서 고유한 식별번호를 가지고 있고, 이름, 이메일 등의 정보가 저장됩니다.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909335" y="5463604"/>
            <a:ext cx="3940223" cy="723132"/>
            <a:chOff x="0" y="0"/>
            <a:chExt cx="2133612" cy="3915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33612" cy="391572"/>
            </a:xfrm>
            <a:custGeom>
              <a:avLst/>
              <a:gdLst/>
              <a:ahLst/>
              <a:cxnLst/>
              <a:rect r="r" b="b" t="t" l="l"/>
              <a:pathLst>
                <a:path h="391572" w="2133612">
                  <a:moveTo>
                    <a:pt x="1930412" y="0"/>
                  </a:moveTo>
                  <a:cubicBezTo>
                    <a:pt x="2042636" y="0"/>
                    <a:pt x="2133612" y="87656"/>
                    <a:pt x="2133612" y="195786"/>
                  </a:cubicBezTo>
                  <a:cubicBezTo>
                    <a:pt x="2133612" y="303916"/>
                    <a:pt x="2042636" y="391572"/>
                    <a:pt x="1930412" y="391572"/>
                  </a:cubicBezTo>
                  <a:lnTo>
                    <a:pt x="203200" y="391572"/>
                  </a:lnTo>
                  <a:cubicBezTo>
                    <a:pt x="90976" y="391572"/>
                    <a:pt x="0" y="303916"/>
                    <a:pt x="0" y="195786"/>
                  </a:cubicBezTo>
                  <a:cubicBezTo>
                    <a:pt x="0" y="8765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33612" cy="4296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5CE1E6"/>
                  </a:solidFill>
                  <a:latin typeface="Hussar Bold"/>
                  <a:ea typeface="Hussar Bold"/>
                </a:rPr>
                <a:t>인벤토리(INVENTORY) 테이블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866204" y="6434386"/>
            <a:ext cx="7966707" cy="84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플레이어가 가지고 있는 아이템들을 이곳에 저장합니다.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두 테이블을 연결함으로서 플레이어가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여러 아이템을 보유할 수 있습니다.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39973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플레이어(PLAYER)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401757"/>
            <a:ext cx="7966707" cy="84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게임에 참여하는 플레이어들의 정보를 담고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플레이어는 게임에서 고유한 식별번호를 가지고 있고, 이름, 이메일 등의 정보가 저장됩니다.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909335" y="5463604"/>
            <a:ext cx="3940223" cy="723132"/>
            <a:chOff x="0" y="0"/>
            <a:chExt cx="2133612" cy="3915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33612" cy="391572"/>
            </a:xfrm>
            <a:custGeom>
              <a:avLst/>
              <a:gdLst/>
              <a:ahLst/>
              <a:cxnLst/>
              <a:rect r="r" b="b" t="t" l="l"/>
              <a:pathLst>
                <a:path h="391572" w="2133612">
                  <a:moveTo>
                    <a:pt x="1930412" y="0"/>
                  </a:moveTo>
                  <a:cubicBezTo>
                    <a:pt x="2042636" y="0"/>
                    <a:pt x="2133612" y="87656"/>
                    <a:pt x="2133612" y="195786"/>
                  </a:cubicBezTo>
                  <a:cubicBezTo>
                    <a:pt x="2133612" y="303916"/>
                    <a:pt x="2042636" y="391572"/>
                    <a:pt x="1930412" y="391572"/>
                  </a:cubicBezTo>
                  <a:lnTo>
                    <a:pt x="203200" y="391572"/>
                  </a:lnTo>
                  <a:cubicBezTo>
                    <a:pt x="90976" y="391572"/>
                    <a:pt x="0" y="303916"/>
                    <a:pt x="0" y="195786"/>
                  </a:cubicBezTo>
                  <a:cubicBezTo>
                    <a:pt x="0" y="8765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33612" cy="4296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5CE1E6"/>
                  </a:solidFill>
                  <a:latin typeface="Hussar Bold"/>
                  <a:ea typeface="Hussar Bold"/>
                </a:rPr>
                <a:t>포켓몬(POKEMON) 테이블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866204" y="6434386"/>
            <a:ext cx="7966707" cy="1395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플레이어가 소유한 포켓몬의 정보를 담고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플레이어가 자신의 포켓몬들을 여기에 등록하고 관리할 수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두 테이블을 연결함으로서 플레이어가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여러 포켓몬을 보유할 수 있습니다.</a:t>
            </a:r>
          </a:p>
          <a:p>
            <a:pPr algn="l">
              <a:lnSpc>
                <a:spcPts val="2184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699068" y="5075471"/>
            <a:ext cx="2787977" cy="878167"/>
            <a:chOff x="0" y="0"/>
            <a:chExt cx="818936" cy="25795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8936" cy="257952"/>
            </a:xfrm>
            <a:custGeom>
              <a:avLst/>
              <a:gdLst/>
              <a:ahLst/>
              <a:cxnLst/>
              <a:rect r="r" b="b" t="t" l="l"/>
              <a:pathLst>
                <a:path h="257952" w="818936">
                  <a:moveTo>
                    <a:pt x="128976" y="0"/>
                  </a:moveTo>
                  <a:lnTo>
                    <a:pt x="689961" y="0"/>
                  </a:lnTo>
                  <a:cubicBezTo>
                    <a:pt x="724167" y="0"/>
                    <a:pt x="756973" y="13588"/>
                    <a:pt x="781160" y="37776"/>
                  </a:cubicBezTo>
                  <a:cubicBezTo>
                    <a:pt x="805348" y="61964"/>
                    <a:pt x="818936" y="94769"/>
                    <a:pt x="818936" y="128976"/>
                  </a:cubicBezTo>
                  <a:lnTo>
                    <a:pt x="818936" y="128976"/>
                  </a:lnTo>
                  <a:cubicBezTo>
                    <a:pt x="818936" y="163182"/>
                    <a:pt x="805348" y="195988"/>
                    <a:pt x="781160" y="220175"/>
                  </a:cubicBezTo>
                  <a:cubicBezTo>
                    <a:pt x="756973" y="244363"/>
                    <a:pt x="724167" y="257952"/>
                    <a:pt x="689961" y="257952"/>
                  </a:cubicBezTo>
                  <a:lnTo>
                    <a:pt x="128976" y="257952"/>
                  </a:lnTo>
                  <a:cubicBezTo>
                    <a:pt x="94769" y="257952"/>
                    <a:pt x="61964" y="244363"/>
                    <a:pt x="37776" y="220175"/>
                  </a:cubicBezTo>
                  <a:cubicBezTo>
                    <a:pt x="13588" y="195988"/>
                    <a:pt x="0" y="163182"/>
                    <a:pt x="0" y="128976"/>
                  </a:cubicBezTo>
                  <a:lnTo>
                    <a:pt x="0" y="128976"/>
                  </a:lnTo>
                  <a:cubicBezTo>
                    <a:pt x="0" y="94769"/>
                    <a:pt x="13588" y="61964"/>
                    <a:pt x="37776" y="37776"/>
                  </a:cubicBezTo>
                  <a:cubicBezTo>
                    <a:pt x="61964" y="13588"/>
                    <a:pt x="94769" y="0"/>
                    <a:pt x="12897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28575"/>
              <a:ext cx="818936" cy="2293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7"/>
                </a:lnSpc>
              </a:pPr>
              <a:r>
                <a:rPr lang="en-US" sz="1699">
                  <a:solidFill>
                    <a:srgbClr val="FFFFFF"/>
                  </a:solidFill>
                  <a:latin typeface="210 네모진"/>
                  <a:ea typeface="210 네모진"/>
                </a:rPr>
                <a:t>플레이어(Player) 테이블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28201" y="2662858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latin typeface="Joy ful 장난꾸러기"/>
                <a:ea typeface="Joy ful 장난꾸러기"/>
              </a:rPr>
              <a:t>어떤 데이터 베이스인가요?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491799" y="3494420"/>
            <a:ext cx="7537159" cy="1395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해당 데이터 베이스 모델은 포켓몬스터  게임 시스템을</a:t>
            </a:r>
          </a:p>
          <a:p>
            <a:pPr algn="ct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모델링하는 데 사용될 수 있는 구조적인 데이터를 저장합니다.</a:t>
            </a:r>
          </a:p>
          <a:p>
            <a:pPr algn="ct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</a:rPr>
              <a:t> </a:t>
            </a:r>
          </a:p>
          <a:p>
            <a:pPr algn="ct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주요 개체에는 플레이어, 포켓몬, 아이템, 지역, </a:t>
            </a:r>
          </a:p>
          <a:p>
            <a:pPr algn="ctr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도시, 상점, 거래 등이 포함됩니다. 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750011" y="5075471"/>
            <a:ext cx="2787977" cy="905408"/>
            <a:chOff x="0" y="0"/>
            <a:chExt cx="818936" cy="26595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8936" cy="265953"/>
            </a:xfrm>
            <a:custGeom>
              <a:avLst/>
              <a:gdLst/>
              <a:ahLst/>
              <a:cxnLst/>
              <a:rect r="r" b="b" t="t" l="l"/>
              <a:pathLst>
                <a:path h="265953" w="818936">
                  <a:moveTo>
                    <a:pt x="132977" y="0"/>
                  </a:moveTo>
                  <a:lnTo>
                    <a:pt x="685960" y="0"/>
                  </a:lnTo>
                  <a:cubicBezTo>
                    <a:pt x="721227" y="0"/>
                    <a:pt x="755050" y="14010"/>
                    <a:pt x="779988" y="38948"/>
                  </a:cubicBezTo>
                  <a:cubicBezTo>
                    <a:pt x="804926" y="63886"/>
                    <a:pt x="818936" y="97709"/>
                    <a:pt x="818936" y="132977"/>
                  </a:cubicBezTo>
                  <a:lnTo>
                    <a:pt x="818936" y="132977"/>
                  </a:lnTo>
                  <a:cubicBezTo>
                    <a:pt x="818936" y="168244"/>
                    <a:pt x="804926" y="202067"/>
                    <a:pt x="779988" y="227005"/>
                  </a:cubicBezTo>
                  <a:cubicBezTo>
                    <a:pt x="755050" y="251943"/>
                    <a:pt x="721227" y="265953"/>
                    <a:pt x="685960" y="265953"/>
                  </a:cubicBezTo>
                  <a:lnTo>
                    <a:pt x="132977" y="265953"/>
                  </a:lnTo>
                  <a:cubicBezTo>
                    <a:pt x="97709" y="265953"/>
                    <a:pt x="63886" y="251943"/>
                    <a:pt x="38948" y="227005"/>
                  </a:cubicBezTo>
                  <a:cubicBezTo>
                    <a:pt x="14010" y="202067"/>
                    <a:pt x="0" y="168244"/>
                    <a:pt x="0" y="132977"/>
                  </a:cubicBezTo>
                  <a:lnTo>
                    <a:pt x="0" y="132977"/>
                  </a:lnTo>
                  <a:cubicBezTo>
                    <a:pt x="0" y="97709"/>
                    <a:pt x="14010" y="63886"/>
                    <a:pt x="38948" y="38948"/>
                  </a:cubicBezTo>
                  <a:cubicBezTo>
                    <a:pt x="63886" y="14010"/>
                    <a:pt x="97709" y="0"/>
                    <a:pt x="1329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818936" cy="2373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7"/>
                </a:lnSpc>
              </a:pPr>
              <a:r>
                <a:rPr lang="en-US" sz="1699">
                  <a:solidFill>
                    <a:srgbClr val="FFFFFF"/>
                  </a:solidFill>
                  <a:latin typeface="210 네모진"/>
                  <a:ea typeface="210 네모진"/>
                </a:rPr>
                <a:t>포켓몬(Pokemon) 테이블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804689" y="5075471"/>
            <a:ext cx="2787977" cy="878167"/>
            <a:chOff x="0" y="0"/>
            <a:chExt cx="818936" cy="25795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8936" cy="257952"/>
            </a:xfrm>
            <a:custGeom>
              <a:avLst/>
              <a:gdLst/>
              <a:ahLst/>
              <a:cxnLst/>
              <a:rect r="r" b="b" t="t" l="l"/>
              <a:pathLst>
                <a:path h="257952" w="818936">
                  <a:moveTo>
                    <a:pt x="128976" y="0"/>
                  </a:moveTo>
                  <a:lnTo>
                    <a:pt x="689961" y="0"/>
                  </a:lnTo>
                  <a:cubicBezTo>
                    <a:pt x="724167" y="0"/>
                    <a:pt x="756973" y="13588"/>
                    <a:pt x="781160" y="37776"/>
                  </a:cubicBezTo>
                  <a:cubicBezTo>
                    <a:pt x="805348" y="61964"/>
                    <a:pt x="818936" y="94769"/>
                    <a:pt x="818936" y="128976"/>
                  </a:cubicBezTo>
                  <a:lnTo>
                    <a:pt x="818936" y="128976"/>
                  </a:lnTo>
                  <a:cubicBezTo>
                    <a:pt x="818936" y="163182"/>
                    <a:pt x="805348" y="195988"/>
                    <a:pt x="781160" y="220175"/>
                  </a:cubicBezTo>
                  <a:cubicBezTo>
                    <a:pt x="756973" y="244363"/>
                    <a:pt x="724167" y="257952"/>
                    <a:pt x="689961" y="257952"/>
                  </a:cubicBezTo>
                  <a:lnTo>
                    <a:pt x="128976" y="257952"/>
                  </a:lnTo>
                  <a:cubicBezTo>
                    <a:pt x="94769" y="257952"/>
                    <a:pt x="61964" y="244363"/>
                    <a:pt x="37776" y="220175"/>
                  </a:cubicBezTo>
                  <a:cubicBezTo>
                    <a:pt x="13588" y="195988"/>
                    <a:pt x="0" y="163182"/>
                    <a:pt x="0" y="128976"/>
                  </a:cubicBezTo>
                  <a:lnTo>
                    <a:pt x="0" y="128976"/>
                  </a:lnTo>
                  <a:cubicBezTo>
                    <a:pt x="0" y="94769"/>
                    <a:pt x="13588" y="61964"/>
                    <a:pt x="37776" y="37776"/>
                  </a:cubicBezTo>
                  <a:cubicBezTo>
                    <a:pt x="61964" y="13588"/>
                    <a:pt x="94769" y="0"/>
                    <a:pt x="12897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818936" cy="2293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8"/>
                </a:lnSpc>
              </a:pPr>
              <a:r>
                <a:rPr lang="en-US" sz="1700">
                  <a:solidFill>
                    <a:srgbClr val="FFFFFF"/>
                  </a:solidFill>
                  <a:latin typeface="210 네모진"/>
                  <a:ea typeface="210 네모진"/>
                </a:rPr>
                <a:t>아이템(Item) 테이블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699068" y="6005527"/>
            <a:ext cx="2787977" cy="905408"/>
            <a:chOff x="0" y="0"/>
            <a:chExt cx="818936" cy="26595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8936" cy="265953"/>
            </a:xfrm>
            <a:custGeom>
              <a:avLst/>
              <a:gdLst/>
              <a:ahLst/>
              <a:cxnLst/>
              <a:rect r="r" b="b" t="t" l="l"/>
              <a:pathLst>
                <a:path h="265953" w="818936">
                  <a:moveTo>
                    <a:pt x="132977" y="0"/>
                  </a:moveTo>
                  <a:lnTo>
                    <a:pt x="685960" y="0"/>
                  </a:lnTo>
                  <a:cubicBezTo>
                    <a:pt x="721227" y="0"/>
                    <a:pt x="755050" y="14010"/>
                    <a:pt x="779988" y="38948"/>
                  </a:cubicBezTo>
                  <a:cubicBezTo>
                    <a:pt x="804926" y="63886"/>
                    <a:pt x="818936" y="97709"/>
                    <a:pt x="818936" y="132977"/>
                  </a:cubicBezTo>
                  <a:lnTo>
                    <a:pt x="818936" y="132977"/>
                  </a:lnTo>
                  <a:cubicBezTo>
                    <a:pt x="818936" y="168244"/>
                    <a:pt x="804926" y="202067"/>
                    <a:pt x="779988" y="227005"/>
                  </a:cubicBezTo>
                  <a:cubicBezTo>
                    <a:pt x="755050" y="251943"/>
                    <a:pt x="721227" y="265953"/>
                    <a:pt x="685960" y="265953"/>
                  </a:cubicBezTo>
                  <a:lnTo>
                    <a:pt x="132977" y="265953"/>
                  </a:lnTo>
                  <a:cubicBezTo>
                    <a:pt x="97709" y="265953"/>
                    <a:pt x="63886" y="251943"/>
                    <a:pt x="38948" y="227005"/>
                  </a:cubicBezTo>
                  <a:cubicBezTo>
                    <a:pt x="14010" y="202067"/>
                    <a:pt x="0" y="168244"/>
                    <a:pt x="0" y="132977"/>
                  </a:cubicBezTo>
                  <a:lnTo>
                    <a:pt x="0" y="132977"/>
                  </a:lnTo>
                  <a:cubicBezTo>
                    <a:pt x="0" y="97709"/>
                    <a:pt x="14010" y="63886"/>
                    <a:pt x="38948" y="38948"/>
                  </a:cubicBezTo>
                  <a:cubicBezTo>
                    <a:pt x="63886" y="14010"/>
                    <a:pt x="97709" y="0"/>
                    <a:pt x="1329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818936" cy="2373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8"/>
                </a:lnSpc>
              </a:pPr>
              <a:r>
                <a:rPr lang="en-US" sz="1700">
                  <a:solidFill>
                    <a:srgbClr val="FFFFFF"/>
                  </a:solidFill>
                  <a:latin typeface="210 네모진"/>
                  <a:ea typeface="210 네모진"/>
                </a:rPr>
                <a:t>지역(Region) 테이블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750011" y="6032768"/>
            <a:ext cx="2787977" cy="878167"/>
            <a:chOff x="0" y="0"/>
            <a:chExt cx="818936" cy="25795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8936" cy="257952"/>
            </a:xfrm>
            <a:custGeom>
              <a:avLst/>
              <a:gdLst/>
              <a:ahLst/>
              <a:cxnLst/>
              <a:rect r="r" b="b" t="t" l="l"/>
              <a:pathLst>
                <a:path h="257952" w="818936">
                  <a:moveTo>
                    <a:pt x="128976" y="0"/>
                  </a:moveTo>
                  <a:lnTo>
                    <a:pt x="689961" y="0"/>
                  </a:lnTo>
                  <a:cubicBezTo>
                    <a:pt x="724167" y="0"/>
                    <a:pt x="756973" y="13588"/>
                    <a:pt x="781160" y="37776"/>
                  </a:cubicBezTo>
                  <a:cubicBezTo>
                    <a:pt x="805348" y="61964"/>
                    <a:pt x="818936" y="94769"/>
                    <a:pt x="818936" y="128976"/>
                  </a:cubicBezTo>
                  <a:lnTo>
                    <a:pt x="818936" y="128976"/>
                  </a:lnTo>
                  <a:cubicBezTo>
                    <a:pt x="818936" y="163182"/>
                    <a:pt x="805348" y="195988"/>
                    <a:pt x="781160" y="220175"/>
                  </a:cubicBezTo>
                  <a:cubicBezTo>
                    <a:pt x="756973" y="244363"/>
                    <a:pt x="724167" y="257952"/>
                    <a:pt x="689961" y="257952"/>
                  </a:cubicBezTo>
                  <a:lnTo>
                    <a:pt x="128976" y="257952"/>
                  </a:lnTo>
                  <a:cubicBezTo>
                    <a:pt x="94769" y="257952"/>
                    <a:pt x="61964" y="244363"/>
                    <a:pt x="37776" y="220175"/>
                  </a:cubicBezTo>
                  <a:cubicBezTo>
                    <a:pt x="13588" y="195988"/>
                    <a:pt x="0" y="163182"/>
                    <a:pt x="0" y="128976"/>
                  </a:cubicBezTo>
                  <a:lnTo>
                    <a:pt x="0" y="128976"/>
                  </a:lnTo>
                  <a:cubicBezTo>
                    <a:pt x="0" y="94769"/>
                    <a:pt x="13588" y="61964"/>
                    <a:pt x="37776" y="37776"/>
                  </a:cubicBezTo>
                  <a:cubicBezTo>
                    <a:pt x="61964" y="13588"/>
                    <a:pt x="94769" y="0"/>
                    <a:pt x="12897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28575"/>
              <a:ext cx="818936" cy="2293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8"/>
                </a:lnSpc>
              </a:pPr>
              <a:r>
                <a:rPr lang="en-US" sz="1700">
                  <a:solidFill>
                    <a:srgbClr val="FFFFFF"/>
                  </a:solidFill>
                  <a:latin typeface="210 네모진"/>
                  <a:ea typeface="210 네모진"/>
                </a:rPr>
                <a:t>도시(City) 테이블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804689" y="6032768"/>
            <a:ext cx="2787977" cy="878167"/>
            <a:chOff x="0" y="0"/>
            <a:chExt cx="818936" cy="25795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8936" cy="257952"/>
            </a:xfrm>
            <a:custGeom>
              <a:avLst/>
              <a:gdLst/>
              <a:ahLst/>
              <a:cxnLst/>
              <a:rect r="r" b="b" t="t" l="l"/>
              <a:pathLst>
                <a:path h="257952" w="818936">
                  <a:moveTo>
                    <a:pt x="128976" y="0"/>
                  </a:moveTo>
                  <a:lnTo>
                    <a:pt x="689961" y="0"/>
                  </a:lnTo>
                  <a:cubicBezTo>
                    <a:pt x="724167" y="0"/>
                    <a:pt x="756973" y="13588"/>
                    <a:pt x="781160" y="37776"/>
                  </a:cubicBezTo>
                  <a:cubicBezTo>
                    <a:pt x="805348" y="61964"/>
                    <a:pt x="818936" y="94769"/>
                    <a:pt x="818936" y="128976"/>
                  </a:cubicBezTo>
                  <a:lnTo>
                    <a:pt x="818936" y="128976"/>
                  </a:lnTo>
                  <a:cubicBezTo>
                    <a:pt x="818936" y="163182"/>
                    <a:pt x="805348" y="195988"/>
                    <a:pt x="781160" y="220175"/>
                  </a:cubicBezTo>
                  <a:cubicBezTo>
                    <a:pt x="756973" y="244363"/>
                    <a:pt x="724167" y="257952"/>
                    <a:pt x="689961" y="257952"/>
                  </a:cubicBezTo>
                  <a:lnTo>
                    <a:pt x="128976" y="257952"/>
                  </a:lnTo>
                  <a:cubicBezTo>
                    <a:pt x="94769" y="257952"/>
                    <a:pt x="61964" y="244363"/>
                    <a:pt x="37776" y="220175"/>
                  </a:cubicBezTo>
                  <a:cubicBezTo>
                    <a:pt x="13588" y="195988"/>
                    <a:pt x="0" y="163182"/>
                    <a:pt x="0" y="128976"/>
                  </a:cubicBezTo>
                  <a:lnTo>
                    <a:pt x="0" y="128976"/>
                  </a:lnTo>
                  <a:cubicBezTo>
                    <a:pt x="0" y="94769"/>
                    <a:pt x="13588" y="61964"/>
                    <a:pt x="37776" y="37776"/>
                  </a:cubicBezTo>
                  <a:cubicBezTo>
                    <a:pt x="61964" y="13588"/>
                    <a:pt x="94769" y="0"/>
                    <a:pt x="12897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28575"/>
              <a:ext cx="818936" cy="2293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8"/>
                </a:lnSpc>
              </a:pPr>
              <a:r>
                <a:rPr lang="en-US" sz="1700">
                  <a:solidFill>
                    <a:srgbClr val="FFFFFF"/>
                  </a:solidFill>
                  <a:latin typeface="210 네모진"/>
                  <a:ea typeface="210 네모진"/>
                </a:rPr>
                <a:t>상점(Shop) 테이블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4697201" y="6939510"/>
            <a:ext cx="2787977" cy="905408"/>
            <a:chOff x="0" y="0"/>
            <a:chExt cx="818936" cy="26595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8936" cy="265953"/>
            </a:xfrm>
            <a:custGeom>
              <a:avLst/>
              <a:gdLst/>
              <a:ahLst/>
              <a:cxnLst/>
              <a:rect r="r" b="b" t="t" l="l"/>
              <a:pathLst>
                <a:path h="265953" w="818936">
                  <a:moveTo>
                    <a:pt x="132977" y="0"/>
                  </a:moveTo>
                  <a:lnTo>
                    <a:pt x="685960" y="0"/>
                  </a:lnTo>
                  <a:cubicBezTo>
                    <a:pt x="721227" y="0"/>
                    <a:pt x="755050" y="14010"/>
                    <a:pt x="779988" y="38948"/>
                  </a:cubicBezTo>
                  <a:cubicBezTo>
                    <a:pt x="804926" y="63886"/>
                    <a:pt x="818936" y="97709"/>
                    <a:pt x="818936" y="132977"/>
                  </a:cubicBezTo>
                  <a:lnTo>
                    <a:pt x="818936" y="132977"/>
                  </a:lnTo>
                  <a:cubicBezTo>
                    <a:pt x="818936" y="168244"/>
                    <a:pt x="804926" y="202067"/>
                    <a:pt x="779988" y="227005"/>
                  </a:cubicBezTo>
                  <a:cubicBezTo>
                    <a:pt x="755050" y="251943"/>
                    <a:pt x="721227" y="265953"/>
                    <a:pt x="685960" y="265953"/>
                  </a:cubicBezTo>
                  <a:lnTo>
                    <a:pt x="132977" y="265953"/>
                  </a:lnTo>
                  <a:cubicBezTo>
                    <a:pt x="97709" y="265953"/>
                    <a:pt x="63886" y="251943"/>
                    <a:pt x="38948" y="227005"/>
                  </a:cubicBezTo>
                  <a:cubicBezTo>
                    <a:pt x="14010" y="202067"/>
                    <a:pt x="0" y="168244"/>
                    <a:pt x="0" y="132977"/>
                  </a:cubicBezTo>
                  <a:lnTo>
                    <a:pt x="0" y="132977"/>
                  </a:lnTo>
                  <a:cubicBezTo>
                    <a:pt x="0" y="97709"/>
                    <a:pt x="14010" y="63886"/>
                    <a:pt x="38948" y="38948"/>
                  </a:cubicBezTo>
                  <a:cubicBezTo>
                    <a:pt x="63886" y="14010"/>
                    <a:pt x="97709" y="0"/>
                    <a:pt x="1329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28575"/>
              <a:ext cx="818936" cy="2373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8"/>
                </a:lnSpc>
              </a:pPr>
              <a:r>
                <a:rPr lang="en-US" sz="1700">
                  <a:solidFill>
                    <a:srgbClr val="FFFFFF"/>
                  </a:solidFill>
                  <a:latin typeface="210 네모진"/>
                  <a:ea typeface="210 네모진"/>
                </a:rPr>
                <a:t>거래(Trade) 테이블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748144" y="6966752"/>
            <a:ext cx="2787977" cy="878167"/>
            <a:chOff x="0" y="0"/>
            <a:chExt cx="818936" cy="25795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8936" cy="257952"/>
            </a:xfrm>
            <a:custGeom>
              <a:avLst/>
              <a:gdLst/>
              <a:ahLst/>
              <a:cxnLst/>
              <a:rect r="r" b="b" t="t" l="l"/>
              <a:pathLst>
                <a:path h="257952" w="818936">
                  <a:moveTo>
                    <a:pt x="128976" y="0"/>
                  </a:moveTo>
                  <a:lnTo>
                    <a:pt x="689961" y="0"/>
                  </a:lnTo>
                  <a:cubicBezTo>
                    <a:pt x="724167" y="0"/>
                    <a:pt x="756973" y="13588"/>
                    <a:pt x="781160" y="37776"/>
                  </a:cubicBezTo>
                  <a:cubicBezTo>
                    <a:pt x="805348" y="61964"/>
                    <a:pt x="818936" y="94769"/>
                    <a:pt x="818936" y="128976"/>
                  </a:cubicBezTo>
                  <a:lnTo>
                    <a:pt x="818936" y="128976"/>
                  </a:lnTo>
                  <a:cubicBezTo>
                    <a:pt x="818936" y="163182"/>
                    <a:pt x="805348" y="195988"/>
                    <a:pt x="781160" y="220175"/>
                  </a:cubicBezTo>
                  <a:cubicBezTo>
                    <a:pt x="756973" y="244363"/>
                    <a:pt x="724167" y="257952"/>
                    <a:pt x="689961" y="257952"/>
                  </a:cubicBezTo>
                  <a:lnTo>
                    <a:pt x="128976" y="257952"/>
                  </a:lnTo>
                  <a:cubicBezTo>
                    <a:pt x="94769" y="257952"/>
                    <a:pt x="61964" y="244363"/>
                    <a:pt x="37776" y="220175"/>
                  </a:cubicBezTo>
                  <a:cubicBezTo>
                    <a:pt x="13588" y="195988"/>
                    <a:pt x="0" y="163182"/>
                    <a:pt x="0" y="128976"/>
                  </a:cubicBezTo>
                  <a:lnTo>
                    <a:pt x="0" y="128976"/>
                  </a:lnTo>
                  <a:cubicBezTo>
                    <a:pt x="0" y="94769"/>
                    <a:pt x="13588" y="61964"/>
                    <a:pt x="37776" y="37776"/>
                  </a:cubicBezTo>
                  <a:cubicBezTo>
                    <a:pt x="61964" y="13588"/>
                    <a:pt x="94769" y="0"/>
                    <a:pt x="12897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28575"/>
              <a:ext cx="818936" cy="2293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68"/>
                </a:lnSpc>
              </a:pPr>
              <a:r>
                <a:rPr lang="en-US" sz="1700">
                  <a:solidFill>
                    <a:srgbClr val="FFFFFF"/>
                  </a:solidFill>
                  <a:latin typeface="210 네모진"/>
                  <a:ea typeface="210 네모진"/>
                </a:rPr>
                <a:t>등등 ...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39973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플레이어(PLAYER)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401757"/>
            <a:ext cx="7966707" cy="84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게임에 참여하는 플레이어들의 정보를 담고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플레이어는 게임에서 고유한 식별번호를 가지고 있고, 이름, 이메일 등의 정보가 저장됩니다.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909335" y="5463604"/>
            <a:ext cx="3940223" cy="723132"/>
            <a:chOff x="0" y="0"/>
            <a:chExt cx="2133612" cy="3915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33612" cy="391572"/>
            </a:xfrm>
            <a:custGeom>
              <a:avLst/>
              <a:gdLst/>
              <a:ahLst/>
              <a:cxnLst/>
              <a:rect r="r" b="b" t="t" l="l"/>
              <a:pathLst>
                <a:path h="391572" w="2133612">
                  <a:moveTo>
                    <a:pt x="1930412" y="0"/>
                  </a:moveTo>
                  <a:cubicBezTo>
                    <a:pt x="2042636" y="0"/>
                    <a:pt x="2133612" y="87656"/>
                    <a:pt x="2133612" y="195786"/>
                  </a:cubicBezTo>
                  <a:cubicBezTo>
                    <a:pt x="2133612" y="303916"/>
                    <a:pt x="2042636" y="391572"/>
                    <a:pt x="1930412" y="391572"/>
                  </a:cubicBezTo>
                  <a:lnTo>
                    <a:pt x="203200" y="391572"/>
                  </a:lnTo>
                  <a:cubicBezTo>
                    <a:pt x="90976" y="391572"/>
                    <a:pt x="0" y="303916"/>
                    <a:pt x="0" y="195786"/>
                  </a:cubicBezTo>
                  <a:cubicBezTo>
                    <a:pt x="0" y="8765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33612" cy="4296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5CE1E6"/>
                  </a:solidFill>
                  <a:latin typeface="Hussar Bold"/>
                  <a:ea typeface="Hussar Bold"/>
                </a:rPr>
                <a:t>거래(TRADE) 테이블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866204" y="6434386"/>
            <a:ext cx="7966707" cy="111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플레이어들이 아이템을 서로 거래할 때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발생하는 정보들을 기록합니다.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ex) 상대방에게 아이템을 팔거나 살 때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플레이어가 다른 플레이어나 상점과 여러 번의 거래를 할 수 있게 됩니다.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39973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플레이어(PLAYER)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401757"/>
            <a:ext cx="7966707" cy="84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게임에 참여하는 플레이어들의 정보를 담고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플레이어는 게임에서 고유한 식별번호를 가지고 있고, 이름, 이메일 등의 정보가 저장됩니다.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909335" y="5463604"/>
            <a:ext cx="3940223" cy="723132"/>
            <a:chOff x="0" y="0"/>
            <a:chExt cx="2133612" cy="3915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33612" cy="391572"/>
            </a:xfrm>
            <a:custGeom>
              <a:avLst/>
              <a:gdLst/>
              <a:ahLst/>
              <a:cxnLst/>
              <a:rect r="r" b="b" t="t" l="l"/>
              <a:pathLst>
                <a:path h="391572" w="2133612">
                  <a:moveTo>
                    <a:pt x="1930412" y="0"/>
                  </a:moveTo>
                  <a:cubicBezTo>
                    <a:pt x="2042636" y="0"/>
                    <a:pt x="2133612" y="87656"/>
                    <a:pt x="2133612" y="195786"/>
                  </a:cubicBezTo>
                  <a:cubicBezTo>
                    <a:pt x="2133612" y="303916"/>
                    <a:pt x="2042636" y="391572"/>
                    <a:pt x="1930412" y="391572"/>
                  </a:cubicBezTo>
                  <a:lnTo>
                    <a:pt x="203200" y="391572"/>
                  </a:lnTo>
                  <a:cubicBezTo>
                    <a:pt x="90976" y="391572"/>
                    <a:pt x="0" y="303916"/>
                    <a:pt x="0" y="195786"/>
                  </a:cubicBezTo>
                  <a:cubicBezTo>
                    <a:pt x="0" y="8765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33612" cy="4296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5CE1E6"/>
                  </a:solidFill>
                  <a:latin typeface="Hussar Bold"/>
                  <a:ea typeface="Hussar Bold"/>
                </a:rPr>
                <a:t>구매(BUY) 테이블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866204" y="6434386"/>
            <a:ext cx="7966707" cy="111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플레이어가 상점에서 아이템을 구매할 때의 정보들을 담고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무엇을 얼마나 샀는지에 대한 정보가 기록됩니다.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플레이어가 다러 아이템을 한 번에 또는 여러 번에 걸쳐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구매할 수 있게 됩니다.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399735"/>
            <a:ext cx="3872530" cy="754372"/>
            <a:chOff x="0" y="0"/>
            <a:chExt cx="2096956" cy="40848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96956" cy="408489"/>
            </a:xfrm>
            <a:custGeom>
              <a:avLst/>
              <a:gdLst/>
              <a:ahLst/>
              <a:cxnLst/>
              <a:rect r="r" b="b" t="t" l="l"/>
              <a:pathLst>
                <a:path h="408489" w="2096956">
                  <a:moveTo>
                    <a:pt x="1893756" y="0"/>
                  </a:moveTo>
                  <a:cubicBezTo>
                    <a:pt x="2005980" y="0"/>
                    <a:pt x="2096956" y="91443"/>
                    <a:pt x="2096956" y="204245"/>
                  </a:cubicBezTo>
                  <a:cubicBezTo>
                    <a:pt x="2096956" y="317046"/>
                    <a:pt x="2005980" y="408489"/>
                    <a:pt x="1893756" y="408489"/>
                  </a:cubicBezTo>
                  <a:lnTo>
                    <a:pt x="203200" y="408489"/>
                  </a:lnTo>
                  <a:cubicBezTo>
                    <a:pt x="90976" y="408489"/>
                    <a:pt x="0" y="317046"/>
                    <a:pt x="0" y="204245"/>
                  </a:cubicBezTo>
                  <a:cubicBezTo>
                    <a:pt x="0" y="9144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96956" cy="4465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인벤토리(INVENTORY)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401757"/>
            <a:ext cx="7966707" cy="290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 테이블은 플레이어가 보유한 아이템 정보를 저장합니다. 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909335" y="5463604"/>
            <a:ext cx="3940223" cy="723132"/>
            <a:chOff x="0" y="0"/>
            <a:chExt cx="2133612" cy="3915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33612" cy="391572"/>
            </a:xfrm>
            <a:custGeom>
              <a:avLst/>
              <a:gdLst/>
              <a:ahLst/>
              <a:cxnLst/>
              <a:rect r="r" b="b" t="t" l="l"/>
              <a:pathLst>
                <a:path h="391572" w="2133612">
                  <a:moveTo>
                    <a:pt x="1930412" y="0"/>
                  </a:moveTo>
                  <a:cubicBezTo>
                    <a:pt x="2042636" y="0"/>
                    <a:pt x="2133612" y="87656"/>
                    <a:pt x="2133612" y="195786"/>
                  </a:cubicBezTo>
                  <a:cubicBezTo>
                    <a:pt x="2133612" y="303916"/>
                    <a:pt x="2042636" y="391572"/>
                    <a:pt x="1930412" y="391572"/>
                  </a:cubicBezTo>
                  <a:lnTo>
                    <a:pt x="203200" y="391572"/>
                  </a:lnTo>
                  <a:cubicBezTo>
                    <a:pt x="90976" y="391572"/>
                    <a:pt x="0" y="303916"/>
                    <a:pt x="0" y="195786"/>
                  </a:cubicBezTo>
                  <a:cubicBezTo>
                    <a:pt x="0" y="8765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33612" cy="4296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5CE1E6"/>
                  </a:solidFill>
                  <a:latin typeface="Hussar Bold"/>
                  <a:ea typeface="Hussar Bold"/>
                </a:rPr>
                <a:t>아이템(ITEM) 테이블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866204" y="6434386"/>
            <a:ext cx="7966707" cy="84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여러 개의 인벤토리 아이템이 하나의 아이템에 대응될 수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여러 플레이어가 같은 아이템을 보유할 수 있고,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그 아이템의 수량을 추적할 수 있습니다.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39973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포켓몬(POKEMON)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401757"/>
            <a:ext cx="7966707" cy="290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플레이어가 소유한 포켓몬 정보를 저장합니다. 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909335" y="5463604"/>
            <a:ext cx="3940223" cy="723132"/>
            <a:chOff x="0" y="0"/>
            <a:chExt cx="2133612" cy="3915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33612" cy="391572"/>
            </a:xfrm>
            <a:custGeom>
              <a:avLst/>
              <a:gdLst/>
              <a:ahLst/>
              <a:cxnLst/>
              <a:rect r="r" b="b" t="t" l="l"/>
              <a:pathLst>
                <a:path h="391572" w="2133612">
                  <a:moveTo>
                    <a:pt x="1930412" y="0"/>
                  </a:moveTo>
                  <a:cubicBezTo>
                    <a:pt x="2042636" y="0"/>
                    <a:pt x="2133612" y="87656"/>
                    <a:pt x="2133612" y="195786"/>
                  </a:cubicBezTo>
                  <a:cubicBezTo>
                    <a:pt x="2133612" y="303916"/>
                    <a:pt x="2042636" y="391572"/>
                    <a:pt x="1930412" y="391572"/>
                  </a:cubicBezTo>
                  <a:lnTo>
                    <a:pt x="203200" y="391572"/>
                  </a:lnTo>
                  <a:cubicBezTo>
                    <a:pt x="90976" y="391572"/>
                    <a:pt x="0" y="303916"/>
                    <a:pt x="0" y="195786"/>
                  </a:cubicBezTo>
                  <a:cubicBezTo>
                    <a:pt x="0" y="8765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33612" cy="4296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5CE1E6"/>
                  </a:solidFill>
                  <a:latin typeface="Hussar Bold"/>
                  <a:ea typeface="Hussar Bold"/>
                </a:rPr>
                <a:t>스킬(SKILL) 테이블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866204" y="6434386"/>
            <a:ext cx="7966707" cy="84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포켓몬이 가지고 있는 기술들의 정보를 담고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포켓몬이 어떤 기술을 가지고 있는지 여기에 저장됩니다.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포켓몬이 여러 스킬을 배우고 사용할 수 있게됩니다.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39973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거래(TRADE)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401757"/>
            <a:ext cx="7966707" cy="290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 내 거래 정보를 저장하는 테이블입니다. 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909335" y="5463604"/>
            <a:ext cx="4437883" cy="748122"/>
            <a:chOff x="0" y="0"/>
            <a:chExt cx="2403092" cy="40510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403092" cy="405104"/>
            </a:xfrm>
            <a:custGeom>
              <a:avLst/>
              <a:gdLst/>
              <a:ahLst/>
              <a:cxnLst/>
              <a:rect r="r" b="b" t="t" l="l"/>
              <a:pathLst>
                <a:path h="405104" w="2403092">
                  <a:moveTo>
                    <a:pt x="2199892" y="0"/>
                  </a:moveTo>
                  <a:cubicBezTo>
                    <a:pt x="2312116" y="0"/>
                    <a:pt x="2403092" y="90686"/>
                    <a:pt x="2403092" y="202552"/>
                  </a:cubicBezTo>
                  <a:cubicBezTo>
                    <a:pt x="2403092" y="314419"/>
                    <a:pt x="2312116" y="405104"/>
                    <a:pt x="2199892" y="405104"/>
                  </a:cubicBezTo>
                  <a:lnTo>
                    <a:pt x="203200" y="405104"/>
                  </a:lnTo>
                  <a:cubicBezTo>
                    <a:pt x="90976" y="405104"/>
                    <a:pt x="0" y="314419"/>
                    <a:pt x="0" y="202552"/>
                  </a:cubicBezTo>
                  <a:cubicBezTo>
                    <a:pt x="0" y="9068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403092" cy="4432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5CE1E6"/>
                  </a:solidFill>
                  <a:latin typeface="Hussar Bold"/>
                  <a:ea typeface="Hussar Bold"/>
                </a:rPr>
                <a:t>거래 상세(TRADE DETAIL) 테이블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866204" y="6434386"/>
            <a:ext cx="7966707" cy="84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한 거래에 여러 개의 상세 거래 정보가 포함될 수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이는 거래가 여러 개의 아이템으로 이루어질 수 있고,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아이템의 수량과 가격을 따로 추적할 수 있다는 것을 의미합니다.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39973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구매(BUY)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401757"/>
            <a:ext cx="7966707" cy="290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아이템 구매 정보를 저장합니다.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909335" y="5463604"/>
            <a:ext cx="5304774" cy="683907"/>
            <a:chOff x="0" y="0"/>
            <a:chExt cx="2872510" cy="3703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72510" cy="370333"/>
            </a:xfrm>
            <a:custGeom>
              <a:avLst/>
              <a:gdLst/>
              <a:ahLst/>
              <a:cxnLst/>
              <a:rect r="r" b="b" t="t" l="l"/>
              <a:pathLst>
                <a:path h="370333" w="2872510">
                  <a:moveTo>
                    <a:pt x="2669310" y="0"/>
                  </a:moveTo>
                  <a:cubicBezTo>
                    <a:pt x="2781534" y="0"/>
                    <a:pt x="2872510" y="82902"/>
                    <a:pt x="2872510" y="185166"/>
                  </a:cubicBezTo>
                  <a:cubicBezTo>
                    <a:pt x="2872510" y="287431"/>
                    <a:pt x="2781534" y="370333"/>
                    <a:pt x="2669310" y="370333"/>
                  </a:cubicBezTo>
                  <a:lnTo>
                    <a:pt x="203200" y="370333"/>
                  </a:lnTo>
                  <a:cubicBezTo>
                    <a:pt x="90976" y="370333"/>
                    <a:pt x="0" y="287431"/>
                    <a:pt x="0" y="185166"/>
                  </a:cubicBezTo>
                  <a:cubicBezTo>
                    <a:pt x="0" y="82902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72510" cy="408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5CE1E6"/>
                  </a:solidFill>
                  <a:latin typeface="Hussar Bold"/>
                  <a:ea typeface="Hussar Bold"/>
                </a:rPr>
                <a:t>구매 취소(BUY CANCELLATION) 테이블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866204" y="6434386"/>
            <a:ext cx="7966707" cy="84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한 구매에 여러 개의 취소 정보가 연결될 수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한 번의 구매가 여러 번의 취소를 받을 수 있고,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취소에 대한 날짜와 사유를 따로 기록할 수 있게 됩니다.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39973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지역(REGION)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401757"/>
            <a:ext cx="7966707" cy="290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 내 지역 정보를 저장합니다.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909335" y="5463604"/>
            <a:ext cx="3940223" cy="723132"/>
            <a:chOff x="0" y="0"/>
            <a:chExt cx="2133612" cy="3915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33612" cy="391572"/>
            </a:xfrm>
            <a:custGeom>
              <a:avLst/>
              <a:gdLst/>
              <a:ahLst/>
              <a:cxnLst/>
              <a:rect r="r" b="b" t="t" l="l"/>
              <a:pathLst>
                <a:path h="391572" w="2133612">
                  <a:moveTo>
                    <a:pt x="1930412" y="0"/>
                  </a:moveTo>
                  <a:cubicBezTo>
                    <a:pt x="2042636" y="0"/>
                    <a:pt x="2133612" y="87656"/>
                    <a:pt x="2133612" y="195786"/>
                  </a:cubicBezTo>
                  <a:cubicBezTo>
                    <a:pt x="2133612" y="303916"/>
                    <a:pt x="2042636" y="391572"/>
                    <a:pt x="1930412" y="391572"/>
                  </a:cubicBezTo>
                  <a:lnTo>
                    <a:pt x="203200" y="391572"/>
                  </a:lnTo>
                  <a:cubicBezTo>
                    <a:pt x="90976" y="391572"/>
                    <a:pt x="0" y="303916"/>
                    <a:pt x="0" y="195786"/>
                  </a:cubicBezTo>
                  <a:cubicBezTo>
                    <a:pt x="0" y="8765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33612" cy="4296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5CE1E6"/>
                  </a:solidFill>
                  <a:latin typeface="Hussar Bold"/>
                  <a:ea typeface="Hussar Bold"/>
                </a:rPr>
                <a:t>도시(CITY) 테이블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866204" y="6434386"/>
            <a:ext cx="7966707" cy="84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한 지역에 여러 개의 도시가 속할 수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게임 내에서 여러 지역에 걸쳐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다양한 도시들이 위치할 수 있게 됩니다.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39973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도시(CITY)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401757"/>
            <a:ext cx="7966707" cy="290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 내 도시 정보를 저장합니다.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909335" y="5463604"/>
            <a:ext cx="3940223" cy="723132"/>
            <a:chOff x="0" y="0"/>
            <a:chExt cx="2133612" cy="3915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33612" cy="391572"/>
            </a:xfrm>
            <a:custGeom>
              <a:avLst/>
              <a:gdLst/>
              <a:ahLst/>
              <a:cxnLst/>
              <a:rect r="r" b="b" t="t" l="l"/>
              <a:pathLst>
                <a:path h="391572" w="2133612">
                  <a:moveTo>
                    <a:pt x="1930412" y="0"/>
                  </a:moveTo>
                  <a:cubicBezTo>
                    <a:pt x="2042636" y="0"/>
                    <a:pt x="2133612" y="87656"/>
                    <a:pt x="2133612" y="195786"/>
                  </a:cubicBezTo>
                  <a:cubicBezTo>
                    <a:pt x="2133612" y="303916"/>
                    <a:pt x="2042636" y="391572"/>
                    <a:pt x="1930412" y="391572"/>
                  </a:cubicBezTo>
                  <a:lnTo>
                    <a:pt x="203200" y="391572"/>
                  </a:lnTo>
                  <a:cubicBezTo>
                    <a:pt x="90976" y="391572"/>
                    <a:pt x="0" y="303916"/>
                    <a:pt x="0" y="195786"/>
                  </a:cubicBezTo>
                  <a:cubicBezTo>
                    <a:pt x="0" y="8765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133612" cy="4296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5CE1E6"/>
                  </a:solidFill>
                  <a:latin typeface="Hussar Bold"/>
                  <a:ea typeface="Hussar Bold"/>
                </a:rPr>
                <a:t>상점(SHOP) 테이블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866204" y="6434386"/>
            <a:ext cx="7966707" cy="842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한 도시에 여러 개의 상점이 위치할 수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도시 내에 다양한 상점들이 위치하여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플레이어가 필요한 아이템을 구매할 수 있습니다.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928201" y="3388549"/>
            <a:ext cx="3689845" cy="750515"/>
            <a:chOff x="0" y="0"/>
            <a:chExt cx="1998033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플레이어(PLAYER) 테이블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079219" y="4768243"/>
            <a:ext cx="3689845" cy="750515"/>
            <a:chOff x="0" y="0"/>
            <a:chExt cx="1998033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포켓몬(POKEMON) 테이블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928201" y="6513652"/>
            <a:ext cx="3689845" cy="750515"/>
            <a:chOff x="0" y="0"/>
            <a:chExt cx="1998033" cy="406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배틀(BATTLE) 테이블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관계</a:t>
            </a:r>
          </a:p>
        </p:txBody>
      </p:sp>
      <p:sp>
        <p:nvSpPr>
          <p:cNvPr name="AutoShape 13" id="13"/>
          <p:cNvSpPr/>
          <p:nvPr/>
        </p:nvSpPr>
        <p:spPr>
          <a:xfrm>
            <a:off x="7276824" y="4120013"/>
            <a:ext cx="3354174" cy="64822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flipV="true">
            <a:off x="8618046" y="5518757"/>
            <a:ext cx="2901233" cy="1370152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9145401" y="3345081"/>
            <a:ext cx="7966707" cy="111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일대다 관계를 가집니다.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즉, 한 플레이어는 여러 마리의 포켓몬을 소유할 수 있지만,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포켓몬은 단 하나의 플레이어에 속합니다.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이를 통해 각 플레이어가 소유한 포켓몬들을 추적할 수 있습니다.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079219" y="6718956"/>
            <a:ext cx="7966707" cy="111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일대다 관계를 가집니다.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한 포켓몬은 여러 번의 배틀에 참여할 수 있지만,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배틀에는 하나의 포켓몬만 사용됩니다.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이를 통해 각 포켓몬이 참여한 배틀을 추적할 수 있습니다.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6800" y="4881753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간의 관계성 설정의 이점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6800" y="4881753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71470" y="4223041"/>
            <a:ext cx="3689845" cy="750515"/>
            <a:chOff x="0" y="0"/>
            <a:chExt cx="1998033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1. 데이터 무결성 보장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26800" y="298033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간의 관계성 설정의 이점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60647" y="5241689"/>
            <a:ext cx="7966707" cy="1671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외래 키 제약 조건을 통해 데이터 무결성을 보장할 수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이는 잘못된 데이터 입력이나 연관된 데이터 일관성에 대한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위험을 줄여줍니다.</a:t>
            </a:r>
          </a:p>
          <a:p>
            <a:pPr algn="l">
              <a:lnSpc>
                <a:spcPts val="2184"/>
              </a:lnSpc>
            </a:pP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ex) 특정 포켓몬은 반드시 어떤 플레이어에 의해 소유되어야 하므로 외래 키 제약을 통해 이를 보장할 수 있습니다.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71470" y="4223041"/>
            <a:ext cx="3689845" cy="750515"/>
            <a:chOff x="0" y="0"/>
            <a:chExt cx="1998033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2.데이터 일관성 유지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26800" y="298033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간의 관계성 설정의 이점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60647" y="5241689"/>
            <a:ext cx="7966707" cy="111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관계적인 데이터 모델을 사용하면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데이터의 일관성을 유지하기 쉽습니다.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데이터를 수정하거나 삭제할 때 관련된 모든 테이블에서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이를 반영할 수 있습니다.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71470" y="4223041"/>
            <a:ext cx="3689845" cy="750515"/>
            <a:chOff x="0" y="0"/>
            <a:chExt cx="1998033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3.쿼리의 유연성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26800" y="298033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간의 관계성 설정의 이점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60647" y="5241689"/>
            <a:ext cx="7966707" cy="111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관계성을 통해 다양한 유형의 쿼리를 작성할 수 있습니다.</a:t>
            </a:r>
          </a:p>
          <a:p>
            <a:pPr algn="l">
              <a:lnSpc>
                <a:spcPts val="2184"/>
              </a:lnSpc>
            </a:pP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ex) 특정 플레이어가 보유한 포켓몬의 목록을 검색하고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해당 포켓몬의 스킬을 확인하는 쿼리를 작성할 수 있습니다.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71470" y="4223041"/>
            <a:ext cx="3689845" cy="750515"/>
            <a:chOff x="0" y="0"/>
            <a:chExt cx="1998033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4.데이터의 중복 최소화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26800" y="298033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간의 관계성 설정의 이점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60647" y="5241689"/>
            <a:ext cx="7966707" cy="111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관계형 데이터베이스에서는 데이터의 중복을 최소화할 수 있습니다.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테이블은 특정 유형의 데이터만 포함하고,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필요한 경우 외래 키를 통해 다른 테이블의 데이터에 접근할 수 있습니다. 이는 저장 공간을 절약하고 데이터 일관성을 유지하는 데 도움이 됩니다.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71470" y="4223041"/>
            <a:ext cx="3689845" cy="750515"/>
            <a:chOff x="0" y="0"/>
            <a:chExt cx="1998033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5.보안 강화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26800" y="298033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간의 관계성 설정의 이점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60647" y="5241689"/>
            <a:ext cx="7966707" cy="1395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테이블 간의 관계를 설정하면 특정 데이터에 대한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접근 권한을 관리하기가 더 쉬워집니다.</a:t>
            </a:r>
          </a:p>
          <a:p>
            <a:pPr algn="l">
              <a:lnSpc>
                <a:spcPts val="2184"/>
              </a:lnSpc>
            </a:pP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ex) 특정 플레이어의 개인 정보가 있는 테이블에 대한 접근을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다른 플레이어에게 제한할 수 있습니다.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299077" y="4029731"/>
            <a:ext cx="3689845" cy="750515"/>
            <a:chOff x="0" y="0"/>
            <a:chExt cx="1998033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</a:rPr>
                <a:t>THANK YOU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057900" y="4817089"/>
            <a:ext cx="6172200" cy="19545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플레이어(PLAYER)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992307"/>
            <a:ext cx="7966707" cy="1947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 테이블은 게임의 플레이어 정보를 저장합니다.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플레이어는 고유한 식별자(player_id)를 가지며,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이름(username), 이메일 주소(email), 비밀번호(password) 등의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정보가 포함됩니다.</a:t>
            </a:r>
          </a:p>
          <a:p>
            <a:pPr algn="l">
              <a:lnSpc>
                <a:spcPts val="2184"/>
              </a:lnSpc>
            </a:pP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또한 보유한 게임 내 화폐인 코인(coin)의 양과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해당 플레이어가 속한 도시의 식별자(city_city_id)를 기록합니다.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3871129" cy="956818"/>
            <a:chOff x="0" y="0"/>
            <a:chExt cx="2096197" cy="51811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96197" cy="518112"/>
            </a:xfrm>
            <a:custGeom>
              <a:avLst/>
              <a:gdLst/>
              <a:ahLst/>
              <a:cxnLst/>
              <a:rect r="r" b="b" t="t" l="l"/>
              <a:pathLst>
                <a:path h="518112" w="2096197">
                  <a:moveTo>
                    <a:pt x="1892997" y="0"/>
                  </a:moveTo>
                  <a:cubicBezTo>
                    <a:pt x="2005222" y="0"/>
                    <a:pt x="2096197" y="115983"/>
                    <a:pt x="2096197" y="259056"/>
                  </a:cubicBezTo>
                  <a:cubicBezTo>
                    <a:pt x="2096197" y="402129"/>
                    <a:pt x="2005222" y="518112"/>
                    <a:pt x="1892997" y="518112"/>
                  </a:cubicBezTo>
                  <a:lnTo>
                    <a:pt x="203200" y="518112"/>
                  </a:lnTo>
                  <a:cubicBezTo>
                    <a:pt x="90976" y="518112"/>
                    <a:pt x="0" y="402129"/>
                    <a:pt x="0" y="259056"/>
                  </a:cubicBezTo>
                  <a:cubicBezTo>
                    <a:pt x="0" y="11598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96197" cy="5562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인벤토리(INVENTORY)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5267325"/>
            <a:ext cx="7966707" cy="1395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플레이어가 보유한 아이템 정보를 저장합니다.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인벤토리 항목은 고유한 식별자(inventory_id)를 가지며,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플레이어의 식별자(player_player_id)와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아이템의 식별자(item_item_id)를 통해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어떤 플레이어가 어떤 아이템을 보유하고 있는지를 추적합니다.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아이템(ITEM)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992307"/>
            <a:ext cx="7966707" cy="111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게임 내 아이템 정보를 저장하는 테이블입니다.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아이템은 고유한 식별자(item_id)를 가지며,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이름(name), 설명(description),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가격(price) 등의 속성을 포함합니다.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포켓몬(POKEMON)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992307"/>
            <a:ext cx="7966707" cy="1947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 테이블은 플레이어가 소유한 포켓몬 정보를 저장합니다.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포켓몬은 고유한 식별자(pokemon_id)를 가지며,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이름(name), 타입(type), 레벨(level),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경험치(exp) 등의 속성을 포함합니다.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또한 포켓몬의 능력(ability)과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ea typeface="210 네모진"/>
              </a:rPr>
              <a:t>해당 포켓몬을 소유한 플레이어의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식별자(player_player_id)를 기록합니다.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스킬(SKILL)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992307"/>
            <a:ext cx="7966707" cy="1395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 테이블은 포켓몬이 배울 수 있는 스킬 정보를 저장합니다.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스킬은 고유한 식별자(skill_id)를 가지며,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이름(name), 타입(type), 효과(effect) 등의 속성을 가지고 있습니다. 어떤 포켓몬이 어떤 스킬을 가지고 있는지는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외래 키 제약 조건을 통해 추적됩니다.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CF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2912"/>
            <a:ext cx="16230600" cy="7121176"/>
          </a:xfrm>
          <a:custGeom>
            <a:avLst/>
            <a:gdLst/>
            <a:ahLst/>
            <a:cxnLst/>
            <a:rect r="r" b="b" t="t" l="l"/>
            <a:pathLst>
              <a:path h="7121176" w="16230600">
                <a:moveTo>
                  <a:pt x="0" y="0"/>
                </a:moveTo>
                <a:lnTo>
                  <a:pt x="16230600" y="0"/>
                </a:lnTo>
                <a:lnTo>
                  <a:pt x="16230600" y="7121176"/>
                </a:lnTo>
                <a:lnTo>
                  <a:pt x="0" y="7121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28201" y="2431697"/>
            <a:ext cx="8434400" cy="580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4200">
                <a:solidFill>
                  <a:srgbClr val="FFFFFF"/>
                </a:solidFill>
                <a:ea typeface="Joy ful 장난꾸러기"/>
              </a:rPr>
              <a:t>테이블 소개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272871" y="3990285"/>
            <a:ext cx="3689845" cy="750515"/>
            <a:chOff x="0" y="0"/>
            <a:chExt cx="1998033" cy="406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98033" cy="406400"/>
            </a:xfrm>
            <a:custGeom>
              <a:avLst/>
              <a:gdLst/>
              <a:ahLst/>
              <a:cxnLst/>
              <a:rect r="r" b="b" t="t" l="l"/>
              <a:pathLst>
                <a:path h="406400" w="1998033">
                  <a:moveTo>
                    <a:pt x="1794833" y="0"/>
                  </a:moveTo>
                  <a:cubicBezTo>
                    <a:pt x="1907058" y="0"/>
                    <a:pt x="1998033" y="90976"/>
                    <a:pt x="1998033" y="203200"/>
                  </a:cubicBezTo>
                  <a:cubicBezTo>
                    <a:pt x="1998033" y="315424"/>
                    <a:pt x="1907058" y="406400"/>
                    <a:pt x="17948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9803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Hussar Bold"/>
                  <a:ea typeface="Hussar Bold"/>
                </a:rPr>
                <a:t>배틀(BATTLE) 테이블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272871" y="4992307"/>
            <a:ext cx="7966707" cy="1395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이 테이블은 플레이어 간의 전투 결과를 저장합니다.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각 배틀은 고유한 식별자(battle_id)를 가지며,</a:t>
            </a:r>
          </a:p>
          <a:p>
            <a:pPr algn="l">
              <a:lnSpc>
                <a:spcPts val="2184"/>
              </a:lnSpc>
            </a:pPr>
            <a:r>
              <a:rPr lang="en-US" sz="2100">
                <a:solidFill>
                  <a:srgbClr val="FFFFFF"/>
                </a:solidFill>
                <a:latin typeface="210 네모진"/>
                <a:ea typeface="210 네모진"/>
              </a:rPr>
              <a:t>전투 결과(result), 사용된 포켓몬의 식별자(pokemon_pokemon_id), 그리고 배틀한 플레이어의 식별자(player_player_id)를 기록합니다.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DAGEcf-yAQw</dc:identifier>
  <dcterms:modified xsi:type="dcterms:W3CDTF">2011-08-01T06:04:30Z</dcterms:modified>
  <cp:revision>1</cp:revision>
  <dc:title>DB</dc:title>
</cp:coreProperties>
</file>

<file path=docProps/thumbnail.jpeg>
</file>